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8224C7F2-FFE1-40E5-8C38-0271F1F5820B}" type="datetimeFigureOut">
              <a:rPr lang="de-DE" smtClean="0"/>
              <a:t>26.03.2025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2827077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224C7F2-FFE1-40E5-8C38-0271F1F5820B}" type="datetimeFigureOut">
              <a:rPr lang="de-DE" smtClean="0"/>
              <a:t>26.03.2025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3135874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224C7F2-FFE1-40E5-8C38-0271F1F5820B}" type="datetimeFigureOut">
              <a:rPr lang="de-DE" smtClean="0"/>
              <a:t>26.03.2025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2827008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224C7F2-FFE1-40E5-8C38-0271F1F5820B}" type="datetimeFigureOut">
              <a:rPr lang="de-DE" smtClean="0"/>
              <a:t>26.03.2025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2520510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8224C7F2-FFE1-40E5-8C38-0271F1F5820B}" type="datetimeFigureOut">
              <a:rPr lang="de-DE" smtClean="0"/>
              <a:t>26.03.2025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47887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8224C7F2-FFE1-40E5-8C38-0271F1F5820B}" type="datetimeFigureOut">
              <a:rPr lang="de-DE" smtClean="0"/>
              <a:t>26.03.2025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358875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8224C7F2-FFE1-40E5-8C38-0271F1F5820B}" type="datetimeFigureOut">
              <a:rPr lang="de-DE" smtClean="0"/>
              <a:t>26.03.2025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15857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8224C7F2-FFE1-40E5-8C38-0271F1F5820B}" type="datetimeFigureOut">
              <a:rPr lang="de-DE" smtClean="0"/>
              <a:t>26.03.2025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1117683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224C7F2-FFE1-40E5-8C38-0271F1F5820B}" type="datetimeFigureOut">
              <a:rPr lang="de-DE" smtClean="0"/>
              <a:t>26.03.2025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194114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8224C7F2-FFE1-40E5-8C38-0271F1F5820B}" type="datetimeFigureOut">
              <a:rPr lang="de-DE" smtClean="0"/>
              <a:t>26.03.2025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1491194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8224C7F2-FFE1-40E5-8C38-0271F1F5820B}" type="datetimeFigureOut">
              <a:rPr lang="de-DE" smtClean="0"/>
              <a:t>26.03.2025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BC918B3-6EE5-4981-A4DB-FF77812A208A}" type="slidenum">
              <a:rPr lang="de-DE" smtClean="0"/>
              <a:t>‹Nr.›</a:t>
            </a:fld>
            <a:endParaRPr lang="de-DE"/>
          </a:p>
        </p:txBody>
      </p:sp>
    </p:spTree>
    <p:extLst>
      <p:ext uri="{BB962C8B-B14F-4D97-AF65-F5344CB8AC3E}">
        <p14:creationId xmlns:p14="http://schemas.microsoft.com/office/powerpoint/2010/main" val="3329137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24C7F2-FFE1-40E5-8C38-0271F1F5820B}" type="datetimeFigureOut">
              <a:rPr lang="de-DE" smtClean="0"/>
              <a:t>26.03.2025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918B3-6EE5-4981-A4DB-FF77812A208A}" type="slidenum">
              <a:rPr lang="de-DE" smtClean="0"/>
              <a:t>‹Nr.›</a:t>
            </a:fld>
            <a:endParaRPr lang="de-DE"/>
          </a:p>
        </p:txBody>
      </p:sp>
    </p:spTree>
    <p:extLst>
      <p:ext uri="{BB962C8B-B14F-4D97-AF65-F5344CB8AC3E}">
        <p14:creationId xmlns:p14="http://schemas.microsoft.com/office/powerpoint/2010/main" val="3501443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36"/>
          <p:cNvSpPr txBox="1">
            <a:spLocks noChangeArrowheads="1"/>
          </p:cNvSpPr>
          <p:nvPr/>
        </p:nvSpPr>
        <p:spPr bwMode="auto">
          <a:xfrm>
            <a:off x="808165" y="1033847"/>
            <a:ext cx="8661658" cy="5355312"/>
          </a:xfrm>
          <a:prstGeom prst="rect">
            <a:avLst/>
          </a:prstGeom>
          <a:noFill/>
          <a:ln w="9525">
            <a:noFill/>
            <a:miter lim="800000"/>
            <a:headEnd/>
            <a:tailEnd/>
          </a:ln>
        </p:spPr>
        <p:txBody>
          <a:bodyPr wrap="square">
            <a:spAutoFit/>
          </a:bodyPr>
          <a:lstStyle/>
          <a:p>
            <a:pPr eaLnBrk="0" hangingPunct="0">
              <a:defRPr/>
            </a:pPr>
            <a:endParaRPr lang="de-DE" sz="1200" b="1" dirty="0">
              <a:cs typeface="+mn-cs"/>
            </a:endParaRPr>
          </a:p>
          <a:p>
            <a:pPr eaLnBrk="0" hangingPunct="0">
              <a:defRPr/>
            </a:pPr>
            <a:r>
              <a:rPr lang="de-DE" sz="1200" b="1" dirty="0">
                <a:latin typeface="Arial" panose="020B0604020202020204" pitchFamily="34" charset="0"/>
                <a:cs typeface="Arial" panose="020B0604020202020204" pitchFamily="34" charset="0"/>
              </a:rPr>
              <a:t>1</a:t>
            </a:r>
            <a:r>
              <a:rPr lang="de-DE" sz="1200" b="1" dirty="0">
                <a:cs typeface="+mn-cs"/>
              </a:rPr>
              <a:t>. </a:t>
            </a:r>
            <a:r>
              <a:rPr lang="de-DE" sz="1200" b="1" dirty="0">
                <a:latin typeface="Arial" charset="0"/>
                <a:cs typeface="+mn-cs"/>
              </a:rPr>
              <a:t>Anstellungsverhältnis oder Führungsposition </a:t>
            </a: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r>
              <a:rPr lang="de-DE" sz="1200" b="1" dirty="0">
                <a:latin typeface="Arial" charset="0"/>
              </a:rPr>
              <a:t>2. Beratungs- bzw. Gutachtertätigkeit </a:t>
            </a: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r>
              <a:rPr lang="de-DE" sz="1200" b="1" dirty="0">
                <a:latin typeface="Arial" charset="0"/>
              </a:rPr>
              <a:t>3. Besitz von Geschäftsanteilen, Aktien oder Fonds</a:t>
            </a: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r>
              <a:rPr lang="de-DE" sz="1200" b="1" dirty="0">
                <a:latin typeface="Arial" charset="0"/>
              </a:rPr>
              <a:t>4. Patent, Urheberrecht, Verkaufslizenz</a:t>
            </a: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r>
              <a:rPr lang="de-DE" sz="1200" b="1" dirty="0">
                <a:latin typeface="Arial" charset="0"/>
              </a:rPr>
              <a:t>5. Honorare </a:t>
            </a: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r>
              <a:rPr lang="de-DE" sz="1200" b="1" dirty="0">
                <a:latin typeface="Arial" charset="0"/>
              </a:rPr>
              <a:t>6. Finanzierung wissenschaftlicher Untersuchungen</a:t>
            </a:r>
          </a:p>
          <a:p>
            <a:pPr eaLnBrk="0" hangingPunct="0">
              <a:defRPr/>
            </a:pPr>
            <a:r>
              <a:rPr lang="de-DE" sz="1000" b="1" dirty="0">
                <a:latin typeface="Arial" charset="0"/>
              </a:rPr>
              <a:t> </a:t>
            </a: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r>
              <a:rPr lang="de-DE" sz="1200" b="1" dirty="0">
                <a:latin typeface="Arial" charset="0"/>
              </a:rPr>
              <a:t>7. Andere finanzielle Beziehungen </a:t>
            </a: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endParaRPr lang="de-DE" sz="1000" b="1" dirty="0">
              <a:latin typeface="Arial" charset="0"/>
            </a:endParaRPr>
          </a:p>
          <a:p>
            <a:pPr eaLnBrk="0" hangingPunct="0">
              <a:defRPr/>
            </a:pPr>
            <a:r>
              <a:rPr lang="de-DE" sz="1200" b="1" dirty="0">
                <a:latin typeface="Arial" charset="0"/>
              </a:rPr>
              <a:t>8. Immaterielle Interessenkonflikte</a:t>
            </a:r>
          </a:p>
          <a:p>
            <a:pPr eaLnBrk="0" hangingPunct="0">
              <a:defRPr/>
            </a:pPr>
            <a:endParaRPr lang="de-DE" sz="1200" b="1" dirty="0">
              <a:latin typeface="Arial" charset="0"/>
            </a:endParaRPr>
          </a:p>
          <a:p>
            <a:pPr eaLnBrk="0" hangingPunct="0">
              <a:defRPr/>
            </a:pPr>
            <a:endParaRPr lang="de-DE" sz="1200" b="1" dirty="0">
              <a:latin typeface="Arial" charset="0"/>
            </a:endParaRPr>
          </a:p>
        </p:txBody>
      </p:sp>
      <p:sp>
        <p:nvSpPr>
          <p:cNvPr id="3" name="Textfeld 2"/>
          <p:cNvSpPr txBox="1"/>
          <p:nvPr/>
        </p:nvSpPr>
        <p:spPr>
          <a:xfrm>
            <a:off x="808165" y="486032"/>
            <a:ext cx="8254313" cy="369332"/>
          </a:xfrm>
          <a:prstGeom prst="rect">
            <a:avLst/>
          </a:prstGeom>
          <a:noFill/>
        </p:spPr>
        <p:txBody>
          <a:bodyPr wrap="square" rtlCol="0">
            <a:spAutoFit/>
          </a:bodyPr>
          <a:lstStyle/>
          <a:p>
            <a:r>
              <a:rPr lang="de-DE" b="1" dirty="0">
                <a:latin typeface="Arial" panose="020B0604020202020204" pitchFamily="34" charset="0"/>
                <a:cs typeface="Arial" panose="020B0604020202020204" pitchFamily="34" charset="0"/>
              </a:rPr>
              <a:t>Offenlegung Interessenskonflikte </a:t>
            </a:r>
          </a:p>
        </p:txBody>
      </p:sp>
      <p:pic>
        <p:nvPicPr>
          <p:cNvPr id="7" name="Grafik 6">
            <a:extLst>
              <a:ext uri="{FF2B5EF4-FFF2-40B4-BE49-F238E27FC236}">
                <a16:creationId xmlns:a16="http://schemas.microsoft.com/office/drawing/2014/main" id="{7588D468-5FBC-425A-B08A-9B54CC34E5F7}"/>
              </a:ext>
            </a:extLst>
          </p:cNvPr>
          <p:cNvPicPr/>
          <p:nvPr/>
        </p:nvPicPr>
        <p:blipFill>
          <a:blip r:embed="rId2" cstate="print">
            <a:extLst>
              <a:ext uri="{28A0092B-C50C-407E-A947-70E740481C1C}">
                <a14:useLocalDpi xmlns:a14="http://schemas.microsoft.com/office/drawing/2010/main" val="0"/>
              </a:ext>
            </a:extLst>
          </a:blip>
          <a:srcRect/>
          <a:stretch/>
        </p:blipFill>
        <p:spPr>
          <a:xfrm>
            <a:off x="9830160" y="486032"/>
            <a:ext cx="1438904" cy="1438904"/>
          </a:xfrm>
          <a:prstGeom prst="rect">
            <a:avLst/>
          </a:prstGeom>
        </p:spPr>
      </p:pic>
    </p:spTree>
    <p:extLst>
      <p:ext uri="{BB962C8B-B14F-4D97-AF65-F5344CB8AC3E}">
        <p14:creationId xmlns:p14="http://schemas.microsoft.com/office/powerpoint/2010/main" val="1437664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36"/>
          <p:cNvSpPr txBox="1">
            <a:spLocks noChangeArrowheads="1"/>
          </p:cNvSpPr>
          <p:nvPr/>
        </p:nvSpPr>
        <p:spPr bwMode="auto">
          <a:xfrm>
            <a:off x="813732" y="1308272"/>
            <a:ext cx="8779658" cy="5278438"/>
          </a:xfrm>
          <a:prstGeom prst="rect">
            <a:avLst/>
          </a:prstGeom>
          <a:noFill/>
          <a:ln w="9525">
            <a:noFill/>
            <a:miter lim="800000"/>
            <a:headEnd/>
            <a:tailEnd/>
          </a:ln>
        </p:spPr>
        <p:txBody>
          <a:bodyPr wrap="square">
            <a:spAutoFit/>
          </a:bodyPr>
          <a:lstStyle/>
          <a:p>
            <a:pPr eaLnBrk="0" hangingPunct="0">
              <a:defRPr/>
            </a:pPr>
            <a:r>
              <a:rPr lang="de-DE" sz="1200" b="1" dirty="0">
                <a:latin typeface="Arial" panose="020B0604020202020204" pitchFamily="34" charset="0"/>
                <a:cs typeface="Arial" panose="020B0604020202020204" pitchFamily="34" charset="0"/>
              </a:rPr>
              <a:t>1</a:t>
            </a:r>
            <a:r>
              <a:rPr lang="de-DE" sz="1200" b="1" dirty="0">
                <a:cs typeface="+mn-cs"/>
              </a:rPr>
              <a:t>. </a:t>
            </a:r>
            <a:r>
              <a:rPr lang="de-DE" sz="1200" b="1" dirty="0">
                <a:latin typeface="Arial" charset="0"/>
                <a:cs typeface="+mn-cs"/>
              </a:rPr>
              <a:t>Anstellungsverhältnis oder Führungsposition </a:t>
            </a:r>
          </a:p>
          <a:p>
            <a:pPr lvl="1" eaLnBrk="0" hangingPunct="0">
              <a:defRPr/>
            </a:pPr>
            <a:r>
              <a:rPr lang="de-DE" sz="1100" dirty="0">
                <a:latin typeface="Arial" charset="0"/>
                <a:cs typeface="+mn-cs"/>
              </a:rPr>
              <a:t>Jedes vollzeitige oder teilzeitige Anstellungsverhältnis, Führungsposition, u.Ä. bei einer Körperschaft, die eine Investition im Gegenstand der Untersuchung, eine Lizenz oder ein sonstiges kommerzielles Interesse am Gegenstand der Untersuchung hat. </a:t>
            </a:r>
          </a:p>
          <a:p>
            <a:pPr eaLnBrk="0" hangingPunct="0">
              <a:defRPr/>
            </a:pPr>
            <a:r>
              <a:rPr lang="de-DE" sz="1200" b="1" dirty="0">
                <a:latin typeface="Arial" charset="0"/>
              </a:rPr>
              <a:t>2. Beratungs- bzw. Gutachtertätigkeit </a:t>
            </a:r>
          </a:p>
          <a:p>
            <a:pPr lvl="1" eaLnBrk="0" hangingPunct="0">
              <a:defRPr/>
            </a:pPr>
            <a:r>
              <a:rPr lang="de-DE" sz="1100" dirty="0">
                <a:latin typeface="Arial" charset="0"/>
                <a:cs typeface="+mn-cs"/>
              </a:rPr>
              <a:t>Jede Beratungs- bzw. Gutachtertätigkeit bei einer Körperschaft, die eine Investition im Gegenstand der Untersuchung, eine Lizenz oder ein sonstiges kommerzielles Interesse am Gegenstand der Untersuchung hat oder jede Bezahlung für eine solche Tätigkeit innerhalb eines Zeitrahmens von 2 Jahren während der Untersuchung. </a:t>
            </a:r>
          </a:p>
          <a:p>
            <a:pPr eaLnBrk="0" hangingPunct="0">
              <a:defRPr/>
            </a:pPr>
            <a:r>
              <a:rPr lang="de-DE" sz="1200" b="1" dirty="0">
                <a:latin typeface="Arial" charset="0"/>
              </a:rPr>
              <a:t>3. Besitz von Geschäftsanteilen, Aktien oder Fonds</a:t>
            </a:r>
          </a:p>
          <a:p>
            <a:pPr lvl="1" eaLnBrk="0" hangingPunct="0">
              <a:defRPr/>
            </a:pPr>
            <a:r>
              <a:rPr lang="de-DE" sz="1100" dirty="0">
                <a:latin typeface="Arial" charset="0"/>
                <a:cs typeface="+mn-cs"/>
              </a:rPr>
              <a:t>Jeder Besitz von Geschäftsanteilen, Fonds oder Aktien, </a:t>
            </a:r>
            <a:r>
              <a:rPr lang="de-DE" sz="1100" dirty="0" err="1">
                <a:latin typeface="Arial" charset="0"/>
                <a:cs typeface="+mn-cs"/>
              </a:rPr>
              <a:t>börslich</a:t>
            </a:r>
            <a:r>
              <a:rPr lang="de-DE" sz="1100" dirty="0">
                <a:latin typeface="Arial" charset="0"/>
                <a:cs typeface="+mn-cs"/>
              </a:rPr>
              <a:t> oder nicht-</a:t>
            </a:r>
            <a:r>
              <a:rPr lang="de-DE" sz="1100" dirty="0" err="1">
                <a:latin typeface="Arial" charset="0"/>
                <a:cs typeface="+mn-cs"/>
              </a:rPr>
              <a:t>börslich</a:t>
            </a:r>
            <a:r>
              <a:rPr lang="de-DE" sz="1100" dirty="0">
                <a:latin typeface="Arial" charset="0"/>
                <a:cs typeface="+mn-cs"/>
              </a:rPr>
              <a:t> gehandelt, von einer Körperschaft, die eine Investition im Gegenstand der Untersuchung, eine Lizenz oder ein sonstiges kommerzielles Interesse am Gegenstand der Untersuchung hat.</a:t>
            </a:r>
          </a:p>
          <a:p>
            <a:pPr eaLnBrk="0" hangingPunct="0">
              <a:defRPr/>
            </a:pPr>
            <a:r>
              <a:rPr lang="de-DE" sz="1200" b="1" dirty="0">
                <a:latin typeface="Arial" charset="0"/>
              </a:rPr>
              <a:t>4. Patent, Urheberrecht, Verkaufslizenz</a:t>
            </a:r>
          </a:p>
          <a:p>
            <a:pPr lvl="1" eaLnBrk="0" hangingPunct="0">
              <a:defRPr/>
            </a:pPr>
            <a:r>
              <a:rPr lang="de-DE" sz="1100" dirty="0">
                <a:latin typeface="Arial" charset="0"/>
                <a:cs typeface="+mn-cs"/>
              </a:rPr>
              <a:t>Eigentümerinteressen an Arzneimitteln oder Medizinprodukten  (z. B. Patent, Urheberrecht, Verkaufslizenz), die einen Bezug zum Gegenstand der Untersuchung haben.</a:t>
            </a:r>
          </a:p>
          <a:p>
            <a:pPr eaLnBrk="0" hangingPunct="0">
              <a:defRPr/>
            </a:pPr>
            <a:r>
              <a:rPr lang="de-DE" sz="1200" b="1" dirty="0">
                <a:latin typeface="Arial" charset="0"/>
              </a:rPr>
              <a:t>5. Honorare </a:t>
            </a:r>
          </a:p>
          <a:p>
            <a:pPr lvl="1" eaLnBrk="0" hangingPunct="0">
              <a:defRPr/>
            </a:pPr>
            <a:r>
              <a:rPr lang="de-DE" sz="1100" dirty="0">
                <a:latin typeface="Arial" charset="0"/>
                <a:cs typeface="+mn-cs"/>
              </a:rPr>
              <a:t>Honorare sind Bezahlungen für Ansprachen, Seminare oder sonstige Auftritte. Honorare müssen offengelegt werden, wenn sie von einer Körperschaft gezahlt wurden, die eine Investition im Gegenstand der Untersuchung, eine Lizenz oder ein sonstiges kommerzielles Interesse am Gegenstand der Untersuchung hat. </a:t>
            </a:r>
          </a:p>
          <a:p>
            <a:pPr eaLnBrk="0" hangingPunct="0">
              <a:defRPr/>
            </a:pPr>
            <a:r>
              <a:rPr lang="de-DE" sz="1200" b="1" dirty="0">
                <a:latin typeface="Arial" charset="0"/>
              </a:rPr>
              <a:t>6. Finanzierung wissenschaftlicher Untersuchungen </a:t>
            </a:r>
          </a:p>
          <a:p>
            <a:pPr lvl="1" eaLnBrk="0" hangingPunct="0">
              <a:defRPr/>
            </a:pPr>
            <a:r>
              <a:rPr lang="de-DE" sz="1100" dirty="0">
                <a:latin typeface="Arial" charset="0"/>
              </a:rPr>
              <a:t>Finanzielle Zuwendungen (Drittmittel) für Forschungsvorhaben oder direkte Finanzierung von Mitarbeitern der Einrichtung von Seiten eines Unternehmens der Gesundheitswirtschaft, eines kommerziell orientierten Auftragsinstituts oder einer Versicherung.</a:t>
            </a:r>
            <a:endParaRPr lang="de-DE" sz="1100" dirty="0">
              <a:latin typeface="Arial" charset="0"/>
              <a:cs typeface="+mn-cs"/>
            </a:endParaRPr>
          </a:p>
          <a:p>
            <a:pPr eaLnBrk="0" hangingPunct="0">
              <a:defRPr/>
            </a:pPr>
            <a:r>
              <a:rPr lang="de-DE" sz="1200" b="1" dirty="0">
                <a:latin typeface="Arial" charset="0"/>
              </a:rPr>
              <a:t>7. Andere finanzielle Beziehungen </a:t>
            </a:r>
          </a:p>
          <a:p>
            <a:pPr lvl="1" eaLnBrk="0" hangingPunct="0">
              <a:defRPr/>
            </a:pPr>
            <a:r>
              <a:rPr lang="de-DE" sz="1100" dirty="0">
                <a:latin typeface="Arial" charset="0"/>
                <a:cs typeface="+mn-cs"/>
              </a:rPr>
              <a:t>Geschenke, Reisekostenerstattungen, oder andere Zahlungen über 100 Euro außerhalb von Forschungsprojekten müssen offengelegt werden, wenn sie von einer Körperschaft gezahlt wurden, die eine Investition im Gegenstand der Untersuchung, eine Lizenz oder ein sonstiges kommerzielles Interesse am Gegenstand der Untersuchung hat. </a:t>
            </a:r>
          </a:p>
          <a:p>
            <a:pPr eaLnBrk="0" hangingPunct="0">
              <a:defRPr/>
            </a:pPr>
            <a:r>
              <a:rPr lang="de-DE" sz="1200" b="1" dirty="0">
                <a:latin typeface="Arial" charset="0"/>
              </a:rPr>
              <a:t>8. Immaterielle Interessenkonflikte</a:t>
            </a:r>
          </a:p>
          <a:p>
            <a:pPr marL="452438" eaLnBrk="0" hangingPunct="0">
              <a:defRPr/>
            </a:pPr>
            <a:r>
              <a:rPr lang="de-DE" sz="1100" dirty="0">
                <a:latin typeface="Arial" charset="0"/>
                <a:cs typeface="+mn-cs"/>
              </a:rPr>
              <a:t>Persönliche Beziehungen zu einem Vertretungsberechtigten eines Unternehmens der Gesundheitswirtschaft; Mitglied von in Zusammenhang mit dem Berichtgegenstand relevanten Fachgesellschaften/Berufsverbänden; politische, akademische, wissenschaftliche oder persönliche Interessen, die mögliche Konflikte begründen könnten.</a:t>
            </a:r>
          </a:p>
        </p:txBody>
      </p:sp>
      <p:sp>
        <p:nvSpPr>
          <p:cNvPr id="3" name="Textfeld 2"/>
          <p:cNvSpPr txBox="1"/>
          <p:nvPr/>
        </p:nvSpPr>
        <p:spPr>
          <a:xfrm>
            <a:off x="808165" y="486032"/>
            <a:ext cx="8254313" cy="646331"/>
          </a:xfrm>
          <a:prstGeom prst="rect">
            <a:avLst/>
          </a:prstGeom>
          <a:noFill/>
        </p:spPr>
        <p:txBody>
          <a:bodyPr wrap="square" rtlCol="0">
            <a:spAutoFit/>
          </a:bodyPr>
          <a:lstStyle/>
          <a:p>
            <a:r>
              <a:rPr lang="de-DE" b="1" dirty="0">
                <a:latin typeface="Arial" panose="020B0604020202020204" pitchFamily="34" charset="0"/>
                <a:cs typeface="Arial" panose="020B0604020202020204" pitchFamily="34" charset="0"/>
              </a:rPr>
              <a:t>Offenlegung Interessenskonflikte – Erläuterung  </a:t>
            </a:r>
          </a:p>
          <a:p>
            <a:r>
              <a:rPr lang="de-DE" b="1" dirty="0">
                <a:latin typeface="Arial" panose="020B0604020202020204" pitchFamily="34" charset="0"/>
                <a:cs typeface="Arial" panose="020B0604020202020204" pitchFamily="34" charset="0"/>
              </a:rPr>
              <a:t> </a:t>
            </a:r>
          </a:p>
        </p:txBody>
      </p:sp>
      <p:pic>
        <p:nvPicPr>
          <p:cNvPr id="6" name="Grafik 5">
            <a:extLst>
              <a:ext uri="{FF2B5EF4-FFF2-40B4-BE49-F238E27FC236}">
                <a16:creationId xmlns:a16="http://schemas.microsoft.com/office/drawing/2014/main" id="{47020351-DF91-4307-86E9-BE8F26555699}"/>
              </a:ext>
            </a:extLst>
          </p:cNvPr>
          <p:cNvPicPr/>
          <p:nvPr/>
        </p:nvPicPr>
        <p:blipFill>
          <a:blip r:embed="rId2" cstate="print">
            <a:extLst>
              <a:ext uri="{28A0092B-C50C-407E-A947-70E740481C1C}">
                <a14:useLocalDpi xmlns:a14="http://schemas.microsoft.com/office/drawing/2010/main" val="0"/>
              </a:ext>
            </a:extLst>
          </a:blip>
          <a:srcRect/>
          <a:stretch/>
        </p:blipFill>
        <p:spPr>
          <a:xfrm>
            <a:off x="9813468" y="486032"/>
            <a:ext cx="1438904" cy="1438904"/>
          </a:xfrm>
          <a:prstGeom prst="rect">
            <a:avLst/>
          </a:prstGeom>
        </p:spPr>
      </p:pic>
    </p:spTree>
    <p:extLst>
      <p:ext uri="{BB962C8B-B14F-4D97-AF65-F5344CB8AC3E}">
        <p14:creationId xmlns:p14="http://schemas.microsoft.com/office/powerpoint/2010/main" val="1058683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400</Words>
  <Application>Microsoft Office PowerPoint</Application>
  <PresentationFormat>Breitbild</PresentationFormat>
  <Paragraphs>49</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 Theme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Wencke Wieseke</dc:creator>
  <cp:lastModifiedBy>Judith Müller</cp:lastModifiedBy>
  <cp:revision>23</cp:revision>
  <dcterms:created xsi:type="dcterms:W3CDTF">2016-12-05T13:09:36Z</dcterms:created>
  <dcterms:modified xsi:type="dcterms:W3CDTF">2025-03-26T11:13:41Z</dcterms:modified>
</cp:coreProperties>
</file>